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Pollen’s Profiling: Automated Classification of Pollen Grains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Welcome to Pollen's Profiling! Our project focuses on revolutionizing pollen analysis through automated classification using deep learning. This presentation outlines our methodology, findings, and the exciting future of this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229" y="392311"/>
            <a:ext cx="8691920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to Automated Pollen Classification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499229" y="1123474"/>
            <a:ext cx="320993" cy="320992"/>
          </a:xfrm>
          <a:prstGeom prst="roundRect">
            <a:avLst>
              <a:gd name="adj" fmla="val 400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2858" y="1172408"/>
            <a:ext cx="284464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Addressing Manual Limitations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962858" y="1480780"/>
            <a:ext cx="6263164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pollen classification is time-consuming and prone to human error. Our project automates this critical process using advanced deep learning techniques.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404259" y="1123474"/>
            <a:ext cx="320993" cy="320992"/>
          </a:xfrm>
          <a:prstGeom prst="roundRect">
            <a:avLst>
              <a:gd name="adj" fmla="val 400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67888" y="1172408"/>
            <a:ext cx="1874520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Diverse Applications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867888" y="1480780"/>
            <a:ext cx="6263283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Automated pollen classification has wide-ranging applications, from allergy research and agricultural studies to forensic analysis and honey purity testing.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9229" y="2240161"/>
            <a:ext cx="1783199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9229" y="2605683"/>
            <a:ext cx="664202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Images: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790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high-resolution images.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9229" y="2883694"/>
            <a:ext cx="664202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Classes derived directly from folder names, ensuring clear categorization.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99229" y="3161705"/>
            <a:ext cx="664202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 class distribution analyzed via bar plots for insight.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99229" y="3439716"/>
            <a:ext cx="664202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Sample images from each class showcased for diverse representation.</a:t>
            </a:r>
            <a:endParaRPr lang="en-US" sz="11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770" y="2258020"/>
            <a:ext cx="6642021" cy="6642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1857"/>
            <a:ext cx="9025295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Image Analysis and Preprocessing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829" y="1741408"/>
            <a:ext cx="311300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Image Size Distribution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7829" y="2274094"/>
            <a:ext cx="633376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analyzed image dimensions using OpenCV. A scatterplot revealed that the majority of images comfortably fit within an 800x800 pixel window, optimizing processing efficiency.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3506272"/>
            <a:ext cx="6333768" cy="43335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6423" y="1741408"/>
            <a:ext cx="33285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Preprocessing Steps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6423" y="2274094"/>
            <a:ext cx="633376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Images were normalized using OpenCV to standardize pixel values across the dataset.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6423" y="3012400"/>
            <a:ext cx="633376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images were consistently resized to 128x128 pixels, preparing them for model input.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6423" y="3750707"/>
            <a:ext cx="633376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Labels were efficiently encoded using LabelEncoder.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6423" y="4156234"/>
            <a:ext cx="633376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One-hot encoding was applied to the labels for robust multi-classification.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56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Architecture and Data Splitting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61651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Splitting Strategy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was split into training and testing sets with approximately 71.5% for training and 28.5% for testing.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6113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Stratified sampling was employed to ensure proportional representation of all pollen classes in both sets.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822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 weights were utilized to balance the dataset, addressing any potential class imbalances.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6835" y="8041243"/>
            <a:ext cx="17631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CNN Model Architecture</a:t>
            </a:r>
            <a:endParaRPr lang="en-US" sz="1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388429"/>
            <a:ext cx="6918365" cy="4536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0183" y="8955405"/>
            <a:ext cx="16425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 Convolutional Layers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10183" y="9200555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Featuring increasing filter sizes (32, 64, 128) to extract hierarchical features.</a:t>
            </a:r>
            <a:endParaRPr lang="en-US" sz="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388429"/>
            <a:ext cx="6918365" cy="4536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8548" y="8955405"/>
            <a:ext cx="177653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Normalization &amp; Pooling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428548" y="9200555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Batch Normalization for stable training and MaxPooling for dimensionality reduction.</a:t>
            </a:r>
            <a:endParaRPr lang="en-US" sz="8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9495353"/>
            <a:ext cx="6918365" cy="45362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10183" y="10062329"/>
            <a:ext cx="16425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Dense &amp; Output Layers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510183" y="10307479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256-unit dense layer feeds into a 23-neuron softmax output layer for classification.</a:t>
            </a:r>
            <a:endParaRPr lang="en-US" sz="8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9495353"/>
            <a:ext cx="6918365" cy="45362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428548" y="100623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Regularization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7428548" y="10307479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Dropout layers are strategically placed to prevent overfitting.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02458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Summary and Optimization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62008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Model Statistics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boasts a substantial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8.48 Million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total parameters, all trainable.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9869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minimal 448 non-trainable parameters, indicating an efficient architecture.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852863"/>
            <a:ext cx="270486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Optimization Details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4280" y="43811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utilized 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Adam Optimizer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its adaptive learning rate capabilities.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51131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Categorical Crossentropy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loss function was chosen, perfectly suited for multi-class classification tasks.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740" y="313373"/>
            <a:ext cx="3898106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Setup and Results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8740" y="954286"/>
            <a:ext cx="1682353" cy="177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Configuration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8740" y="1246227"/>
            <a:ext cx="6777514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ImageDataGenerator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was instrumental for real-time data augmentation.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8740" y="1468279"/>
            <a:ext cx="6777514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was trained over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500 epochs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a batch size of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32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8740" y="1690330"/>
            <a:ext cx="6777514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included rotation, zoom, shifts, and horizontal/vertical flips for enhanced generalization.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766" y="968454"/>
            <a:ext cx="6777514" cy="67775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8740" y="8044934"/>
            <a:ext cx="1910001" cy="177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Results Overview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398740" y="8450699"/>
            <a:ext cx="6422350" cy="142399"/>
          </a:xfrm>
          <a:prstGeom prst="roundRect">
            <a:avLst>
              <a:gd name="adj" fmla="val 720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98740" y="8450699"/>
            <a:ext cx="6422350" cy="142399"/>
          </a:xfrm>
          <a:prstGeom prst="roundRect">
            <a:avLst>
              <a:gd name="adj" fmla="val 72023"/>
            </a:avLst>
          </a:prstGeom>
          <a:solidFill>
            <a:srgbClr val="006747"/>
          </a:solidFill>
          <a:ln/>
        </p:spPr>
      </p:sp>
      <p:sp>
        <p:nvSpPr>
          <p:cNvPr id="11" name="Text 8"/>
          <p:cNvSpPr/>
          <p:nvPr/>
        </p:nvSpPr>
        <p:spPr>
          <a:xfrm>
            <a:off x="6906458" y="8450699"/>
            <a:ext cx="337542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200+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398740" y="8735378"/>
            <a:ext cx="1424345" cy="177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Epochs Trained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98740" y="8981718"/>
            <a:ext cx="6845260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was rigorously trained for over 200 epochs.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7386399" y="8450699"/>
            <a:ext cx="6234113" cy="142399"/>
          </a:xfrm>
          <a:prstGeom prst="roundRect">
            <a:avLst>
              <a:gd name="adj" fmla="val 720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386399" y="8450699"/>
            <a:ext cx="5298996" cy="142399"/>
          </a:xfrm>
          <a:prstGeom prst="roundRect">
            <a:avLst>
              <a:gd name="adj" fmla="val 72023"/>
            </a:avLst>
          </a:prstGeom>
          <a:solidFill>
            <a:srgbClr val="006747"/>
          </a:solidFill>
          <a:ln/>
        </p:spPr>
      </p:sp>
      <p:sp>
        <p:nvSpPr>
          <p:cNvPr id="16" name="Text 13"/>
          <p:cNvSpPr/>
          <p:nvPr/>
        </p:nvSpPr>
        <p:spPr>
          <a:xfrm>
            <a:off x="13705880" y="8450699"/>
            <a:ext cx="525780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85-90%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7386399" y="8735378"/>
            <a:ext cx="1424345" cy="177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Accuracy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386399" y="8981718"/>
            <a:ext cx="6845260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Achieved a high final accuracy of approximately 85-90%.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398740" y="9505712"/>
            <a:ext cx="6508194" cy="142399"/>
          </a:xfrm>
          <a:prstGeom prst="roundRect">
            <a:avLst>
              <a:gd name="adj" fmla="val 720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398740" y="9505712"/>
            <a:ext cx="6508194" cy="142399"/>
          </a:xfrm>
          <a:prstGeom prst="roundRect">
            <a:avLst>
              <a:gd name="adj" fmla="val 72023"/>
            </a:avLst>
          </a:prstGeom>
          <a:solidFill>
            <a:srgbClr val="006747"/>
          </a:solidFill>
          <a:ln/>
        </p:spPr>
      </p:sp>
      <p:sp>
        <p:nvSpPr>
          <p:cNvPr id="21" name="Text 18"/>
          <p:cNvSpPr/>
          <p:nvPr/>
        </p:nvSpPr>
        <p:spPr>
          <a:xfrm>
            <a:off x="6992303" y="9505712"/>
            <a:ext cx="251698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100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398740" y="9790390"/>
            <a:ext cx="1424345" cy="177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Loss Stabilization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398740" y="10036731"/>
            <a:ext cx="6845260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functions stabilized consistently after 100 epochs.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7386399" y="9505712"/>
            <a:ext cx="6239113" cy="142399"/>
          </a:xfrm>
          <a:prstGeom prst="roundRect">
            <a:avLst>
              <a:gd name="adj" fmla="val 720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7386399" y="9505712"/>
            <a:ext cx="5603915" cy="142399"/>
          </a:xfrm>
          <a:prstGeom prst="roundRect">
            <a:avLst>
              <a:gd name="adj" fmla="val 72023"/>
            </a:avLst>
          </a:prstGeom>
          <a:solidFill>
            <a:srgbClr val="006747"/>
          </a:solidFill>
          <a:ln/>
        </p:spPr>
      </p:sp>
      <p:sp>
        <p:nvSpPr>
          <p:cNvPr id="26" name="Text 23"/>
          <p:cNvSpPr/>
          <p:nvPr/>
        </p:nvSpPr>
        <p:spPr>
          <a:xfrm>
            <a:off x="13710880" y="9505712"/>
            <a:ext cx="520779" cy="142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89.82%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7386399" y="9790390"/>
            <a:ext cx="1837968" cy="177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Peak Validation Accuracy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7386399" y="10036731"/>
            <a:ext cx="6845260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Validation accuracy reached an impressive peak of 89.82%.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560" y="375166"/>
            <a:ext cx="3411379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sample outputs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60" y="1159669"/>
            <a:ext cx="4850011" cy="622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68089" y="1142643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← classified output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668089" y="1492329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668089" y="1833324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668089" y="2174319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668089" y="2515314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668089" y="2856309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668089" y="3197304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668089" y="3538299"/>
            <a:ext cx="8492252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668089" y="3892987"/>
            <a:ext cx="4182666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home page                                            prediction page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668089" y="4242673"/>
            <a:ext cx="3538061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     ↓                                                                     ↓</a:t>
            </a:r>
            <a:endParaRPr lang="en-US" sz="13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22" y="7779425"/>
            <a:ext cx="3209330" cy="1637467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12" y="7779425"/>
            <a:ext cx="3270766" cy="1637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081" y="359212"/>
            <a:ext cx="5562719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Observations and Conclusion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7081" y="1093827"/>
            <a:ext cx="163270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Observations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57081" y="1428393"/>
            <a:ext cx="66988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Balanced Training: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Implementing balanced training techniques significantly improved model stability and performance.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7081" y="1891903"/>
            <a:ext cx="66988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Overfitting Mitigation: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Data augmentation and dropout layers were highly effective in preventing overfitting, ensuring robust generalization.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7081" y="2355413"/>
            <a:ext cx="669881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 Imbalance Handling: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use of class weights successfully addressed and mitigated challenges posed by class imbalance in the dataset.</a:t>
            </a:r>
            <a:endParaRPr lang="en-US" sz="10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2126" y="1110139"/>
            <a:ext cx="6698813" cy="669881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57081" y="8151733"/>
            <a:ext cx="163270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Conclusion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457081" y="8551545"/>
            <a:ext cx="4484965" cy="976670"/>
          </a:xfrm>
          <a:prstGeom prst="roundRect">
            <a:avLst>
              <a:gd name="adj" fmla="val 1203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5313" y="8689777"/>
            <a:ext cx="231445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Automated Pollen Classifier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95313" y="8972074"/>
            <a:ext cx="4208502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successfully developed and implemented an automated system for pollen grain classification.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5072658" y="8551545"/>
            <a:ext cx="4484965" cy="976670"/>
          </a:xfrm>
          <a:prstGeom prst="roundRect">
            <a:avLst>
              <a:gd name="adj" fmla="val 1203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210889" y="8689777"/>
            <a:ext cx="2055733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 Accuracy with CNN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210889" y="8972074"/>
            <a:ext cx="4208502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Convolutional Neural Network (CNN) demonstrated exceptional accuracy on the unseen test set.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9688235" y="8551545"/>
            <a:ext cx="4485084" cy="976670"/>
          </a:xfrm>
          <a:prstGeom prst="roundRect">
            <a:avLst>
              <a:gd name="adj" fmla="val 1203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26466" y="8689777"/>
            <a:ext cx="2605683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Real-time Application Potential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826466" y="8972074"/>
            <a:ext cx="4208621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model's performance suggests strong potential for extension into real-time applications using TFLite.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79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769" y="2739628"/>
            <a:ext cx="6764893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Work and Deployment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8769" y="3570446"/>
            <a:ext cx="13372862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successful classification model lays the groundwork for exciting future developments, focusing on deployment and enhanced functionality.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769" y="4329351"/>
            <a:ext cx="6619042" cy="179546"/>
          </a:xfrm>
          <a:prstGeom prst="roundRect">
            <a:avLst>
              <a:gd name="adj" fmla="val 9005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8315" y="4688443"/>
            <a:ext cx="313348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Flask Web App Deployment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8315" y="5076825"/>
            <a:ext cx="62599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immediate next step is to deploy the model as a user-friendly web application using Flask, enabling easy access and interaction.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382470" y="4059912"/>
            <a:ext cx="6619161" cy="179546"/>
          </a:xfrm>
          <a:prstGeom prst="roundRect">
            <a:avLst>
              <a:gd name="adj" fmla="val 9005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2017" y="4419005"/>
            <a:ext cx="41956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Quantization for Edge Devices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62017" y="4807387"/>
            <a:ext cx="6260068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plan to quantize the model for efficient deployment on edge devices, enabling real-time, on-site pollen analysis.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8769" y="6235303"/>
            <a:ext cx="6619042" cy="179546"/>
          </a:xfrm>
          <a:prstGeom prst="roundRect">
            <a:avLst>
              <a:gd name="adj" fmla="val 9005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08315" y="6594396"/>
            <a:ext cx="2245638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Expansion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8315" y="6982778"/>
            <a:ext cx="6259949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Expanding the dataset to include more pollen types will further enhance the model's robustness and applicability across diverse flora.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382470" y="5965865"/>
            <a:ext cx="6619161" cy="179546"/>
          </a:xfrm>
          <a:prstGeom prst="roundRect">
            <a:avLst>
              <a:gd name="adj" fmla="val 9005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62017" y="6324957"/>
            <a:ext cx="3811786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Microscopy Preprocessing Filters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62017" y="6713339"/>
            <a:ext cx="6260068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Incorporating advanced microscopy preprocessing filters will improve image quality and, consequently, classification accuracy.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2025-06-27T08:20:50Z</dcterms:created>
  <dcterms:modified xsi:type="dcterms:W3CDTF">2025-06-27T08:20:50Z</dcterms:modified>
</cp:coreProperties>
</file>